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0" roundtripDataSignature="AMtx7mjNTh7sUS0g0iJ1Jc6QHEvFnvpq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92e72a877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t>Travelers visiting Puerto Rico often struggle to find personalized, up-to-date recommendations that match their interests. Traditional travel guides and generic search results fail to capture the island’s diverse experiences, from hidden beaches to cultural landmarks. Additionally, weather conditions, accessibility, and real-time factors can impact trip planning. A smart, AI-powered travel planning agent is needed to provide tailored recommendations, ensuring visitors discover the best of Puerto Rico based on their preferences, location, and current conditions.</a:t>
            </a:r>
            <a:endParaRPr/>
          </a:p>
        </p:txBody>
      </p:sp>
      <p:sp>
        <p:nvSpPr>
          <p:cNvPr id="91" name="Google Shape;91;g2d92e72a877_2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d92e72a877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2d92e72a877_2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92e72a8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d92e72a87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92e72a877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Network connection, network response, handling of places without coordinates</a:t>
            </a:r>
            <a:endParaRPr/>
          </a:p>
        </p:txBody>
      </p:sp>
      <p:sp>
        <p:nvSpPr>
          <p:cNvPr id="156" name="Google Shape;156;g2d92e72a877_2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92e72a877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92e72a877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of Results for Bayamon. Coordinates used to generate municipality, and will also help with map functions in the future.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92e72a8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rial"/>
              <a:buChar char="●"/>
            </a:pPr>
            <a:r>
              <a:rPr b="1" lang="en-US" sz="1200">
                <a:solidFill>
                  <a:schemeClr val="dk1"/>
                </a:solidFill>
              </a:rPr>
              <a:t>User Authentication:</a:t>
            </a:r>
            <a:r>
              <a:rPr lang="en-US" sz="1200">
                <a:solidFill>
                  <a:schemeClr val="dk1"/>
                </a:solidFill>
              </a:rPr>
              <a:t> (Google, Apple, or email sign-in)</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b="1" lang="en-US" sz="1200">
                <a:solidFill>
                  <a:schemeClr val="dk1"/>
                </a:solidFill>
              </a:rPr>
              <a:t>Create an account</a:t>
            </a:r>
            <a:r>
              <a:rPr lang="en-US" sz="1200">
                <a:solidFill>
                  <a:schemeClr val="dk1"/>
                </a:solidFill>
              </a:rPr>
              <a:t>: Save trips, preferences</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b="1" lang="en-US" sz="1200">
                <a:solidFill>
                  <a:schemeClr val="dk1"/>
                </a:solidFill>
              </a:rPr>
              <a:t>AI-based recommendations:</a:t>
            </a:r>
            <a:r>
              <a:rPr lang="en-US" sz="1200">
                <a:solidFill>
                  <a:schemeClr val="dk1"/>
                </a:solidFill>
              </a:rPr>
              <a:t> Improve suggestions using machine learning, add recommendations based on travel dates</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b="1" lang="en-US" sz="1200">
                <a:solidFill>
                  <a:schemeClr val="dk1"/>
                </a:solidFill>
              </a:rPr>
              <a:t>Booking Integrations:</a:t>
            </a:r>
            <a:r>
              <a:rPr lang="en-US" sz="1200">
                <a:solidFill>
                  <a:schemeClr val="dk1"/>
                </a:solidFill>
              </a:rPr>
              <a:t> Allow users to book hotels, tours, or restaurants.</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b="1" lang="en-US" sz="1200">
                <a:solidFill>
                  <a:schemeClr val="dk1"/>
                </a:solidFill>
              </a:rPr>
              <a:t>Social Sharing:</a:t>
            </a:r>
            <a:r>
              <a:rPr lang="en-US" sz="1200">
                <a:solidFill>
                  <a:schemeClr val="dk1"/>
                </a:solidFill>
              </a:rPr>
              <a:t> Let users share itineraries with friends.</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b="1" lang="en-US" sz="1200">
                <a:solidFill>
                  <a:schemeClr val="dk1"/>
                </a:solidFill>
              </a:rPr>
              <a:t>Translation Capabilities:</a:t>
            </a:r>
            <a:r>
              <a:rPr lang="en-US" sz="1200">
                <a:solidFill>
                  <a:schemeClr val="dk1"/>
                </a:solidFill>
              </a:rPr>
              <a:t> receive the recommendations in the preferred language. </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b="1" lang="en-US" sz="1200">
                <a:solidFill>
                  <a:schemeClr val="dk1"/>
                </a:solidFill>
              </a:rPr>
              <a:t>Map Integration:</a:t>
            </a:r>
            <a:r>
              <a:rPr lang="en-US" sz="1200">
                <a:solidFill>
                  <a:schemeClr val="dk1"/>
                </a:solidFill>
              </a:rPr>
              <a:t> Uses Google Maps API to display recommended places with pins.</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b="1" lang="en-US" sz="1200">
                <a:solidFill>
                  <a:schemeClr val="dk1"/>
                </a:solidFill>
              </a:rPr>
              <a:t>User Testing</a:t>
            </a:r>
            <a:r>
              <a:rPr lang="en-US" sz="1200">
                <a:solidFill>
                  <a:schemeClr val="dk1"/>
                </a:solidFill>
              </a:rPr>
              <a:t>: qualitative and quantitative research to optimize user experience and agent performance</a:t>
            </a:r>
            <a:endParaRPr/>
          </a:p>
        </p:txBody>
      </p:sp>
      <p:sp>
        <p:nvSpPr>
          <p:cNvPr id="171" name="Google Shape;171;g2d92e72a87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1792288" y="612775"/>
            <a:ext cx="5486400" cy="4114800"/>
          </a:xfrm>
          <a:prstGeom prst="rect">
            <a:avLst/>
          </a:prstGeom>
          <a:noFill/>
          <a:ln>
            <a:noFill/>
          </a:ln>
        </p:spPr>
      </p:sp>
      <p:sp>
        <p:nvSpPr>
          <p:cNvPr id="64" name="Google Shape;64;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1158650" y="3429001"/>
            <a:ext cx="7634100" cy="2327400"/>
          </a:xfrm>
          <a:prstGeom prst="rect">
            <a:avLst/>
          </a:prstGeom>
          <a:noFill/>
          <a:ln>
            <a:noFill/>
          </a:ln>
        </p:spPr>
        <p:txBody>
          <a:bodyPr anchorCtr="0" anchor="t" bIns="0" lIns="0" spcFirstLastPara="1" rIns="0" wrap="square" tIns="0">
            <a:spAutoFit/>
          </a:bodyPr>
          <a:lstStyle/>
          <a:p>
            <a:pPr indent="0" lvl="0" marL="0" marR="0" rtl="0" algn="ctr">
              <a:lnSpc>
                <a:spcPct val="109995"/>
              </a:lnSpc>
              <a:spcBef>
                <a:spcPts val="0"/>
              </a:spcBef>
              <a:spcAft>
                <a:spcPts val="0"/>
              </a:spcAft>
              <a:buNone/>
            </a:pPr>
            <a:r>
              <a:rPr lang="en-US" sz="7200">
                <a:solidFill>
                  <a:srgbClr val="1566A8"/>
                </a:solidFill>
              </a:rPr>
              <a:t>Hitchhiker's</a:t>
            </a:r>
            <a:r>
              <a:rPr lang="en-US" sz="7200">
                <a:solidFill>
                  <a:srgbClr val="1566A8"/>
                </a:solidFill>
              </a:rPr>
              <a:t> Guide to Puerto Rico</a:t>
            </a:r>
            <a:endParaRPr sz="7200"/>
          </a:p>
        </p:txBody>
      </p:sp>
      <p:sp>
        <p:nvSpPr>
          <p:cNvPr id="85" name="Google Shape;85;p1"/>
          <p:cNvSpPr txBox="1"/>
          <p:nvPr/>
        </p:nvSpPr>
        <p:spPr>
          <a:xfrm>
            <a:off x="811072" y="9163125"/>
            <a:ext cx="2423100" cy="615300"/>
          </a:xfrm>
          <a:prstGeom prst="rect">
            <a:avLst/>
          </a:prstGeom>
          <a:noFill/>
          <a:ln>
            <a:noFill/>
          </a:ln>
        </p:spPr>
        <p:txBody>
          <a:bodyPr anchorCtr="0" anchor="t" bIns="0" lIns="0" spcFirstLastPara="1" rIns="0" wrap="square" tIns="0">
            <a:spAutoFit/>
          </a:bodyPr>
          <a:lstStyle/>
          <a:p>
            <a:pPr indent="0" lvl="0" marL="0" marR="0" rtl="0" algn="l">
              <a:lnSpc>
                <a:spcPct val="150031"/>
              </a:lnSpc>
              <a:spcBef>
                <a:spcPts val="0"/>
              </a:spcBef>
              <a:spcAft>
                <a:spcPts val="0"/>
              </a:spcAft>
              <a:buNone/>
            </a:pPr>
            <a:r>
              <a:rPr b="0" i="0" lang="en-US" sz="1599" u="none" cap="none" strike="noStrike">
                <a:solidFill>
                  <a:srgbClr val="1566A8"/>
                </a:solidFill>
                <a:latin typeface="Lato"/>
                <a:ea typeface="Lato"/>
                <a:cs typeface="Lato"/>
                <a:sym typeface="Lato"/>
              </a:rPr>
              <a:t>By </a:t>
            </a:r>
            <a:r>
              <a:rPr lang="en-US" sz="1599">
                <a:solidFill>
                  <a:srgbClr val="1566A8"/>
                </a:solidFill>
                <a:latin typeface="Lato"/>
                <a:ea typeface="Lato"/>
                <a:cs typeface="Lato"/>
                <a:sym typeface="Lato"/>
              </a:rPr>
              <a:t>Sylvia Y. Perez Montero &amp; Diego Rosa Paz</a:t>
            </a:r>
            <a:endParaRPr/>
          </a:p>
        </p:txBody>
      </p:sp>
      <p:sp>
        <p:nvSpPr>
          <p:cNvPr id="86" name="Google Shape;86;p1"/>
          <p:cNvSpPr txBox="1"/>
          <p:nvPr/>
        </p:nvSpPr>
        <p:spPr>
          <a:xfrm>
            <a:off x="16764288" y="9286875"/>
            <a:ext cx="495012" cy="234364"/>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1731" u="none" cap="none" strike="noStrike">
                <a:solidFill>
                  <a:srgbClr val="FFFFFF"/>
                </a:solidFill>
                <a:latin typeface="Arial"/>
                <a:ea typeface="Arial"/>
                <a:cs typeface="Arial"/>
                <a:sym typeface="Arial"/>
              </a:rPr>
              <a:t>1.</a:t>
            </a:r>
            <a:endParaRPr/>
          </a:p>
        </p:txBody>
      </p:sp>
      <p:sp>
        <p:nvSpPr>
          <p:cNvPr id="87" name="Google Shape;87;p1"/>
          <p:cNvSpPr/>
          <p:nvPr/>
        </p:nvSpPr>
        <p:spPr>
          <a:xfrm>
            <a:off x="16866452" y="757227"/>
            <a:ext cx="392848" cy="97855"/>
          </a:xfrm>
          <a:custGeom>
            <a:rect b="b" l="l" r="r" t="t"/>
            <a:pathLst>
              <a:path extrusionOk="0" h="97855" w="392848">
                <a:moveTo>
                  <a:pt x="0" y="0"/>
                </a:moveTo>
                <a:lnTo>
                  <a:pt x="392848" y="0"/>
                </a:lnTo>
                <a:lnTo>
                  <a:pt x="392848" y="97855"/>
                </a:lnTo>
                <a:lnTo>
                  <a:pt x="0" y="97855"/>
                </a:lnTo>
                <a:lnTo>
                  <a:pt x="0" y="0"/>
                </a:lnTo>
                <a:close/>
              </a:path>
            </a:pathLst>
          </a:custGeom>
          <a:blipFill rotWithShape="1">
            <a:blip r:embed="rId3">
              <a:alphaModFix/>
            </a:blip>
            <a:stretch>
              <a:fillRect b="0" l="0" r="0" t="0"/>
            </a:stretch>
          </a:blipFill>
          <a:ln>
            <a:noFill/>
          </a:ln>
        </p:spPr>
      </p:sp>
      <p:pic>
        <p:nvPicPr>
          <p:cNvPr id="88" name="Google Shape;88;p1"/>
          <p:cNvPicPr preferRelativeResize="0"/>
          <p:nvPr/>
        </p:nvPicPr>
        <p:blipFill>
          <a:blip r:embed="rId4">
            <a:alphaModFix/>
          </a:blip>
          <a:stretch>
            <a:fillRect/>
          </a:stretch>
        </p:blipFill>
        <p:spPr>
          <a:xfrm>
            <a:off x="10056171" y="0"/>
            <a:ext cx="8231830" cy="10287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5"/>
          <p:cNvPicPr preferRelativeResize="0"/>
          <p:nvPr/>
        </p:nvPicPr>
        <p:blipFill rotWithShape="1">
          <a:blip r:embed="rId3">
            <a:alphaModFix/>
          </a:blip>
          <a:srcRect b="0" l="0" r="0" t="2372"/>
          <a:stretch/>
        </p:blipFill>
        <p:spPr>
          <a:xfrm>
            <a:off x="0" y="0"/>
            <a:ext cx="18288000" cy="10287000"/>
          </a:xfrm>
          <a:prstGeom prst="rect">
            <a:avLst/>
          </a:prstGeom>
          <a:noFill/>
          <a:ln>
            <a:noFill/>
          </a:ln>
        </p:spPr>
      </p:pic>
      <p:pic>
        <p:nvPicPr>
          <p:cNvPr id="190" name="Google Shape;190;p15"/>
          <p:cNvPicPr preferRelativeResize="0"/>
          <p:nvPr/>
        </p:nvPicPr>
        <p:blipFill>
          <a:blip r:embed="rId4">
            <a:alphaModFix/>
          </a:blip>
          <a:stretch>
            <a:fillRect/>
          </a:stretch>
        </p:blipFill>
        <p:spPr>
          <a:xfrm>
            <a:off x="0" y="6637825"/>
            <a:ext cx="3649172" cy="36491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d92e72a877_2_101"/>
          <p:cNvSpPr/>
          <p:nvPr/>
        </p:nvSpPr>
        <p:spPr>
          <a:xfrm>
            <a:off x="11751180" y="3089604"/>
            <a:ext cx="4433136" cy="2851357"/>
          </a:xfrm>
          <a:custGeom>
            <a:rect b="b" l="l" r="r" t="t"/>
            <a:pathLst>
              <a:path extrusionOk="0" h="974823" w="1515602">
                <a:moveTo>
                  <a:pt x="0" y="0"/>
                </a:moveTo>
                <a:lnTo>
                  <a:pt x="1515602" y="0"/>
                </a:lnTo>
                <a:lnTo>
                  <a:pt x="1515602" y="974823"/>
                </a:lnTo>
                <a:lnTo>
                  <a:pt x="0" y="974823"/>
                </a:lnTo>
                <a:close/>
              </a:path>
            </a:pathLst>
          </a:custGeom>
          <a:solidFill>
            <a:srgbClr val="FFFFFF"/>
          </a:solidFill>
          <a:ln>
            <a:noFill/>
          </a:ln>
        </p:spPr>
      </p:sp>
      <p:pic>
        <p:nvPicPr>
          <p:cNvPr id="94" name="Google Shape;94;g2d92e72a877_2_101"/>
          <p:cNvPicPr preferRelativeResize="0"/>
          <p:nvPr/>
        </p:nvPicPr>
        <p:blipFill rotWithShape="1">
          <a:blip r:embed="rId3">
            <a:alphaModFix/>
          </a:blip>
          <a:srcRect b="33029" l="1058" r="0" t="19947"/>
          <a:stretch/>
        </p:blipFill>
        <p:spPr>
          <a:xfrm>
            <a:off x="11890801" y="3222596"/>
            <a:ext cx="4154581" cy="2630408"/>
          </a:xfrm>
          <a:prstGeom prst="rect">
            <a:avLst/>
          </a:prstGeom>
          <a:noFill/>
          <a:ln>
            <a:noFill/>
          </a:ln>
        </p:spPr>
      </p:pic>
      <p:sp>
        <p:nvSpPr>
          <p:cNvPr id="95" name="Google Shape;95;g2d92e72a877_2_101"/>
          <p:cNvSpPr txBox="1"/>
          <p:nvPr/>
        </p:nvSpPr>
        <p:spPr>
          <a:xfrm>
            <a:off x="2126683" y="6350978"/>
            <a:ext cx="49920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500">
                <a:solidFill>
                  <a:srgbClr val="1566A8"/>
                </a:solidFill>
              </a:rPr>
              <a:t>The Problem</a:t>
            </a:r>
            <a:endParaRPr/>
          </a:p>
        </p:txBody>
      </p:sp>
      <p:pic>
        <p:nvPicPr>
          <p:cNvPr id="96" name="Google Shape;96;g2d92e72a877_2_101"/>
          <p:cNvPicPr preferRelativeResize="0"/>
          <p:nvPr/>
        </p:nvPicPr>
        <p:blipFill rotWithShape="1">
          <a:blip r:embed="rId4">
            <a:alphaModFix/>
          </a:blip>
          <a:srcRect b="28540" l="0" r="0" t="13919"/>
          <a:stretch/>
        </p:blipFill>
        <p:spPr>
          <a:xfrm>
            <a:off x="0" y="0"/>
            <a:ext cx="18287999" cy="5976476"/>
          </a:xfrm>
          <a:prstGeom prst="rect">
            <a:avLst/>
          </a:prstGeom>
          <a:noFill/>
          <a:ln>
            <a:noFill/>
          </a:ln>
        </p:spPr>
      </p:pic>
      <p:sp>
        <p:nvSpPr>
          <p:cNvPr id="97" name="Google Shape;97;g2d92e72a877_2_101"/>
          <p:cNvSpPr txBox="1"/>
          <p:nvPr/>
        </p:nvSpPr>
        <p:spPr>
          <a:xfrm>
            <a:off x="7971092" y="7120633"/>
            <a:ext cx="8309100" cy="7695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Font typeface="Arial"/>
              <a:buNone/>
            </a:pPr>
            <a:r>
              <a:rPr lang="en-US" sz="2000">
                <a:solidFill>
                  <a:srgbClr val="545454"/>
                </a:solidFill>
                <a:latin typeface="Lato"/>
                <a:ea typeface="Lato"/>
                <a:cs typeface="Lato"/>
                <a:sym typeface="Lato"/>
              </a:rPr>
              <a:t>Tourists struggle to find personalized travel recommendations based on their interests.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d92e72a877_2_46"/>
          <p:cNvSpPr/>
          <p:nvPr/>
        </p:nvSpPr>
        <p:spPr>
          <a:xfrm>
            <a:off x="12878274" y="1953240"/>
            <a:ext cx="4064316" cy="6378099"/>
          </a:xfrm>
          <a:custGeom>
            <a:rect b="b" l="l" r="r" t="t"/>
            <a:pathLst>
              <a:path extrusionOk="0" h="2455476" w="1564703">
                <a:moveTo>
                  <a:pt x="0" y="0"/>
                </a:moveTo>
                <a:lnTo>
                  <a:pt x="1564703" y="0"/>
                </a:lnTo>
                <a:lnTo>
                  <a:pt x="1564703" y="2455476"/>
                </a:lnTo>
                <a:lnTo>
                  <a:pt x="0" y="2455476"/>
                </a:lnTo>
                <a:close/>
              </a:path>
            </a:pathLst>
          </a:custGeom>
          <a:solidFill>
            <a:srgbClr val="128AA8"/>
          </a:solidFill>
          <a:ln>
            <a:noFill/>
          </a:ln>
        </p:spPr>
      </p:sp>
      <p:sp>
        <p:nvSpPr>
          <p:cNvPr id="103" name="Google Shape;103;g2d92e72a877_2_46"/>
          <p:cNvSpPr txBox="1"/>
          <p:nvPr/>
        </p:nvSpPr>
        <p:spPr>
          <a:xfrm>
            <a:off x="1732983" y="2882040"/>
            <a:ext cx="7506900" cy="1000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6500">
                <a:solidFill>
                  <a:srgbClr val="1566A8"/>
                </a:solidFill>
              </a:rPr>
              <a:t>The Solution</a:t>
            </a:r>
            <a:endParaRPr/>
          </a:p>
        </p:txBody>
      </p:sp>
      <p:sp>
        <p:nvSpPr>
          <p:cNvPr id="104" name="Google Shape;104;g2d92e72a877_2_46"/>
          <p:cNvSpPr txBox="1"/>
          <p:nvPr/>
        </p:nvSpPr>
        <p:spPr>
          <a:xfrm>
            <a:off x="1923660" y="3882547"/>
            <a:ext cx="4268400" cy="3231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2100">
                <a:solidFill>
                  <a:srgbClr val="128AA8"/>
                </a:solidFill>
              </a:rPr>
              <a:t>PR Travel Planner App</a:t>
            </a:r>
            <a:endParaRPr/>
          </a:p>
        </p:txBody>
      </p:sp>
      <p:sp>
        <p:nvSpPr>
          <p:cNvPr id="105" name="Google Shape;105;g2d92e72a877_2_46"/>
          <p:cNvSpPr txBox="1"/>
          <p:nvPr/>
        </p:nvSpPr>
        <p:spPr>
          <a:xfrm>
            <a:off x="1755585" y="4785963"/>
            <a:ext cx="7172400" cy="3540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000">
                <a:solidFill>
                  <a:srgbClr val="545454"/>
                </a:solidFill>
                <a:latin typeface="Lato"/>
                <a:ea typeface="Lato"/>
                <a:cs typeface="Lato"/>
                <a:sym typeface="Lato"/>
              </a:rPr>
              <a:t>Develop an AI-powered travel recommendation system that personalizes landmark suggestions based on </a:t>
            </a:r>
            <a:r>
              <a:rPr lang="en-US" sz="2000">
                <a:solidFill>
                  <a:srgbClr val="545454"/>
                </a:solidFill>
                <a:latin typeface="Lato"/>
                <a:ea typeface="Lato"/>
                <a:cs typeface="Lato"/>
                <a:sym typeface="Lato"/>
              </a:rPr>
              <a:t>user</a:t>
            </a:r>
            <a:r>
              <a:rPr lang="en-US" sz="2000">
                <a:solidFill>
                  <a:srgbClr val="545454"/>
                </a:solidFill>
                <a:latin typeface="Lato"/>
                <a:ea typeface="Lato"/>
                <a:cs typeface="Lato"/>
                <a:sym typeface="Lato"/>
              </a:rPr>
              <a:t> inputs.</a:t>
            </a:r>
            <a:endParaRPr sz="2000">
              <a:solidFill>
                <a:srgbClr val="545454"/>
              </a:solidFill>
              <a:latin typeface="Lato"/>
              <a:ea typeface="Lato"/>
              <a:cs typeface="Lato"/>
              <a:sym typeface="Lato"/>
            </a:endParaRPr>
          </a:p>
          <a:p>
            <a:pPr indent="0" lvl="0" marL="0" marR="0" rtl="0" algn="l">
              <a:lnSpc>
                <a:spcPct val="150000"/>
              </a:lnSpc>
              <a:spcBef>
                <a:spcPts val="0"/>
              </a:spcBef>
              <a:spcAft>
                <a:spcPts val="0"/>
              </a:spcAft>
              <a:buNone/>
            </a:pPr>
            <a:r>
              <a:t/>
            </a:r>
            <a:endParaRPr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lang="en-US" sz="2000">
                <a:solidFill>
                  <a:srgbClr val="545454"/>
                </a:solidFill>
                <a:latin typeface="Lato"/>
                <a:ea typeface="Lato"/>
                <a:cs typeface="Lato"/>
                <a:sym typeface="Lato"/>
              </a:rPr>
              <a:t>Travel Dates</a:t>
            </a:r>
            <a:endParaRPr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lang="en-US" sz="2000">
                <a:solidFill>
                  <a:srgbClr val="545454"/>
                </a:solidFill>
                <a:latin typeface="Lato"/>
                <a:ea typeface="Lato"/>
                <a:cs typeface="Lato"/>
                <a:sym typeface="Lato"/>
              </a:rPr>
              <a:t>Personal Interests</a:t>
            </a:r>
            <a:endParaRPr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lang="en-US" sz="2000">
                <a:solidFill>
                  <a:srgbClr val="545454"/>
                </a:solidFill>
                <a:latin typeface="Lato"/>
                <a:ea typeface="Lato"/>
                <a:cs typeface="Lato"/>
                <a:sym typeface="Lato"/>
              </a:rPr>
              <a:t>Geographic Areas</a:t>
            </a:r>
            <a:endParaRPr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lang="en-US" sz="2000">
                <a:solidFill>
                  <a:srgbClr val="545454"/>
                </a:solidFill>
                <a:latin typeface="Lato"/>
                <a:ea typeface="Lato"/>
                <a:cs typeface="Lato"/>
                <a:sym typeface="Lato"/>
              </a:rPr>
              <a:t>Set plans onto a calendar</a:t>
            </a:r>
            <a:endParaRPr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lang="en-US" sz="2000">
                <a:solidFill>
                  <a:srgbClr val="545454"/>
                </a:solidFill>
                <a:latin typeface="Lato"/>
                <a:ea typeface="Lato"/>
                <a:cs typeface="Lato"/>
                <a:sym typeface="Lato"/>
              </a:rPr>
              <a:t>Email reminders</a:t>
            </a:r>
            <a:endParaRPr sz="2000">
              <a:solidFill>
                <a:srgbClr val="545454"/>
              </a:solidFill>
              <a:latin typeface="Lato"/>
              <a:ea typeface="Lato"/>
              <a:cs typeface="Lato"/>
              <a:sym typeface="Lato"/>
            </a:endParaRPr>
          </a:p>
        </p:txBody>
      </p:sp>
      <p:grpSp>
        <p:nvGrpSpPr>
          <p:cNvPr id="106" name="Google Shape;106;g2d92e72a877_2_46"/>
          <p:cNvGrpSpPr/>
          <p:nvPr/>
        </p:nvGrpSpPr>
        <p:grpSpPr>
          <a:xfrm>
            <a:off x="11363977" y="2113852"/>
            <a:ext cx="3063054" cy="6059293"/>
            <a:chOff x="0" y="0"/>
            <a:chExt cx="2620010" cy="5182870"/>
          </a:xfrm>
        </p:grpSpPr>
        <p:sp>
          <p:nvSpPr>
            <p:cNvPr id="107" name="Google Shape;107;g2d92e72a877_2_46"/>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3D2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2d92e72a877_2_46"/>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0" l="-197546" r="-2748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d92e72a877_2_46"/>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d92e72a877_2_46"/>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3D2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d92e72a877_2_46"/>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3D2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d92e72a877_2_46"/>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D2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d92e72a877_2_46"/>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D2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d92e72a877_2_46"/>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D2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2d92e72a877_2_46"/>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3D29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d92e72a877_1_0"/>
          <p:cNvSpPr/>
          <p:nvPr/>
        </p:nvSpPr>
        <p:spPr>
          <a:xfrm>
            <a:off x="0" y="2324900"/>
            <a:ext cx="18281138" cy="5801868"/>
          </a:xfrm>
          <a:custGeom>
            <a:rect b="b" l="l" r="r" t="t"/>
            <a:pathLst>
              <a:path extrusionOk="0" h="8229600" w="12352120">
                <a:moveTo>
                  <a:pt x="0" y="0"/>
                </a:moveTo>
                <a:lnTo>
                  <a:pt x="12352120" y="0"/>
                </a:lnTo>
                <a:lnTo>
                  <a:pt x="12352120" y="8229600"/>
                </a:lnTo>
                <a:lnTo>
                  <a:pt x="0" y="8229600"/>
                </a:lnTo>
                <a:lnTo>
                  <a:pt x="0" y="0"/>
                </a:lnTo>
                <a:close/>
              </a:path>
            </a:pathLst>
          </a:custGeom>
          <a:blipFill rotWithShape="1">
            <a:blip r:embed="rId3">
              <a:alphaModFix/>
            </a:blip>
            <a:stretch>
              <a:fillRect b="0" l="0" r="0" t="0"/>
            </a:stretch>
          </a:blipFill>
          <a:ln>
            <a:noFill/>
          </a:ln>
        </p:spPr>
      </p:sp>
      <p:sp>
        <p:nvSpPr>
          <p:cNvPr id="121" name="Google Shape;121;g2d92e72a877_1_0"/>
          <p:cNvSpPr/>
          <p:nvPr/>
        </p:nvSpPr>
        <p:spPr>
          <a:xfrm rot="-595998">
            <a:off x="1146332" y="918717"/>
            <a:ext cx="319734" cy="256587"/>
          </a:xfrm>
          <a:custGeom>
            <a:rect b="b" l="l" r="r" t="t"/>
            <a:pathLst>
              <a:path extrusionOk="0" h="256589" w="319737">
                <a:moveTo>
                  <a:pt x="0" y="0"/>
                </a:moveTo>
                <a:lnTo>
                  <a:pt x="319737" y="0"/>
                </a:lnTo>
                <a:lnTo>
                  <a:pt x="319737" y="256589"/>
                </a:lnTo>
                <a:lnTo>
                  <a:pt x="0" y="256589"/>
                </a:lnTo>
                <a:lnTo>
                  <a:pt x="0" y="0"/>
                </a:lnTo>
                <a:close/>
              </a:path>
            </a:pathLst>
          </a:custGeom>
          <a:blipFill rotWithShape="1">
            <a:blip r:embed="rId4">
              <a:alphaModFix/>
            </a:blip>
            <a:stretch>
              <a:fillRect b="0" l="0" r="0" t="0"/>
            </a:stretch>
          </a:blipFill>
          <a:ln>
            <a:noFill/>
          </a:ln>
        </p:spPr>
      </p:sp>
      <p:sp>
        <p:nvSpPr>
          <p:cNvPr id="122" name="Google Shape;122;g2d92e72a877_1_0"/>
          <p:cNvSpPr txBox="1"/>
          <p:nvPr/>
        </p:nvSpPr>
        <p:spPr>
          <a:xfrm>
            <a:off x="4277995" y="1305758"/>
            <a:ext cx="97320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6000">
                <a:solidFill>
                  <a:srgbClr val="1566A8"/>
                </a:solidFill>
              </a:rPr>
              <a:t>The Approach</a:t>
            </a:r>
            <a:endParaRPr/>
          </a:p>
        </p:txBody>
      </p:sp>
      <p:grpSp>
        <p:nvGrpSpPr>
          <p:cNvPr id="123" name="Google Shape;123;g2d92e72a877_1_0"/>
          <p:cNvGrpSpPr/>
          <p:nvPr/>
        </p:nvGrpSpPr>
        <p:grpSpPr>
          <a:xfrm>
            <a:off x="4884025" y="2997948"/>
            <a:ext cx="8519947" cy="2346328"/>
            <a:chOff x="6324013" y="2997948"/>
            <a:chExt cx="8519947" cy="2346328"/>
          </a:xfrm>
        </p:grpSpPr>
        <p:sp>
          <p:nvSpPr>
            <p:cNvPr id="124" name="Google Shape;124;g2d92e72a877_1_0"/>
            <p:cNvSpPr/>
            <p:nvPr/>
          </p:nvSpPr>
          <p:spPr>
            <a:xfrm>
              <a:off x="6324013" y="2997948"/>
              <a:ext cx="2707260" cy="2346328"/>
            </a:xfrm>
            <a:custGeom>
              <a:rect b="b" l="l" r="r" t="t"/>
              <a:pathLst>
                <a:path extrusionOk="0" h="1248047" w="1269524">
                  <a:moveTo>
                    <a:pt x="0" y="0"/>
                  </a:moveTo>
                  <a:lnTo>
                    <a:pt x="1269524" y="0"/>
                  </a:lnTo>
                  <a:lnTo>
                    <a:pt x="1269524" y="1248047"/>
                  </a:lnTo>
                  <a:lnTo>
                    <a:pt x="0" y="1248047"/>
                  </a:lnTo>
                  <a:close/>
                </a:path>
              </a:pathLst>
            </a:custGeom>
            <a:solidFill>
              <a:srgbClr val="FFFFFF"/>
            </a:solidFill>
            <a:ln>
              <a:noFill/>
            </a:ln>
          </p:spPr>
        </p:sp>
        <p:sp>
          <p:nvSpPr>
            <p:cNvPr id="125" name="Google Shape;125;g2d92e72a877_1_0"/>
            <p:cNvSpPr txBox="1"/>
            <p:nvPr/>
          </p:nvSpPr>
          <p:spPr>
            <a:xfrm>
              <a:off x="6398577" y="3377614"/>
              <a:ext cx="2558100" cy="3231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2100">
                  <a:solidFill>
                    <a:srgbClr val="1566A8"/>
                  </a:solidFill>
                </a:rPr>
                <a:t>Data Loading</a:t>
              </a:r>
              <a:endParaRPr/>
            </a:p>
          </p:txBody>
        </p:sp>
        <p:sp>
          <p:nvSpPr>
            <p:cNvPr id="126" name="Google Shape;126;g2d92e72a877_1_0"/>
            <p:cNvSpPr txBox="1"/>
            <p:nvPr/>
          </p:nvSpPr>
          <p:spPr>
            <a:xfrm>
              <a:off x="6657234" y="4080386"/>
              <a:ext cx="2222400" cy="863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1700">
                  <a:solidFill>
                    <a:srgbClr val="545454"/>
                  </a:solidFill>
                  <a:latin typeface="Lato"/>
                  <a:ea typeface="Lato"/>
                  <a:cs typeface="Lato"/>
                  <a:sym typeface="Lato"/>
                </a:rPr>
                <a:t>Imports municipality, newspaper and landmark data</a:t>
              </a:r>
              <a:endParaRPr/>
            </a:p>
          </p:txBody>
        </p:sp>
        <p:sp>
          <p:nvSpPr>
            <p:cNvPr id="127" name="Google Shape;127;g2d92e72a877_1_0"/>
            <p:cNvSpPr/>
            <p:nvPr/>
          </p:nvSpPr>
          <p:spPr>
            <a:xfrm>
              <a:off x="9230362" y="2997948"/>
              <a:ext cx="2707260" cy="2346328"/>
            </a:xfrm>
            <a:custGeom>
              <a:rect b="b" l="l" r="r" t="t"/>
              <a:pathLst>
                <a:path extrusionOk="0" h="1248047" w="1269524">
                  <a:moveTo>
                    <a:pt x="0" y="0"/>
                  </a:moveTo>
                  <a:lnTo>
                    <a:pt x="1269524" y="0"/>
                  </a:lnTo>
                  <a:lnTo>
                    <a:pt x="1269524" y="1248047"/>
                  </a:lnTo>
                  <a:lnTo>
                    <a:pt x="0" y="1248047"/>
                  </a:lnTo>
                  <a:close/>
                </a:path>
              </a:pathLst>
            </a:custGeom>
            <a:solidFill>
              <a:srgbClr val="FFFFFF"/>
            </a:solidFill>
            <a:ln>
              <a:noFill/>
            </a:ln>
          </p:spPr>
        </p:sp>
        <p:sp>
          <p:nvSpPr>
            <p:cNvPr id="128" name="Google Shape;128;g2d92e72a877_1_0"/>
            <p:cNvSpPr txBox="1"/>
            <p:nvPr/>
          </p:nvSpPr>
          <p:spPr>
            <a:xfrm>
              <a:off x="9404738" y="4100400"/>
              <a:ext cx="2558100" cy="562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1700">
                  <a:solidFill>
                    <a:srgbClr val="545454"/>
                  </a:solidFill>
                  <a:latin typeface="Lato"/>
                  <a:ea typeface="Lato"/>
                  <a:cs typeface="Lato"/>
                  <a:sym typeface="Lato"/>
                </a:rPr>
                <a:t>Coverts landmarks into searchable AI embeddings</a:t>
              </a:r>
              <a:endParaRPr/>
            </a:p>
          </p:txBody>
        </p:sp>
        <p:sp>
          <p:nvSpPr>
            <p:cNvPr id="129" name="Google Shape;129;g2d92e72a877_1_0"/>
            <p:cNvSpPr txBox="1"/>
            <p:nvPr/>
          </p:nvSpPr>
          <p:spPr>
            <a:xfrm>
              <a:off x="9404732" y="3209735"/>
              <a:ext cx="2558100" cy="678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2100">
                  <a:solidFill>
                    <a:srgbClr val="1566A8"/>
                  </a:solidFill>
                </a:rPr>
                <a:t>Embedding &amp; Indexing</a:t>
              </a:r>
              <a:endParaRPr/>
            </a:p>
          </p:txBody>
        </p:sp>
        <p:sp>
          <p:nvSpPr>
            <p:cNvPr id="130" name="Google Shape;130;g2d92e72a877_1_0"/>
            <p:cNvSpPr/>
            <p:nvPr/>
          </p:nvSpPr>
          <p:spPr>
            <a:xfrm>
              <a:off x="12136700" y="2997948"/>
              <a:ext cx="2707260" cy="2346328"/>
            </a:xfrm>
            <a:custGeom>
              <a:rect b="b" l="l" r="r" t="t"/>
              <a:pathLst>
                <a:path extrusionOk="0" h="1248047" w="1269524">
                  <a:moveTo>
                    <a:pt x="0" y="0"/>
                  </a:moveTo>
                  <a:lnTo>
                    <a:pt x="1269524" y="0"/>
                  </a:lnTo>
                  <a:lnTo>
                    <a:pt x="1269524" y="1248047"/>
                  </a:lnTo>
                  <a:lnTo>
                    <a:pt x="0" y="1248047"/>
                  </a:lnTo>
                  <a:close/>
                </a:path>
              </a:pathLst>
            </a:custGeom>
            <a:solidFill>
              <a:srgbClr val="FFFFFF"/>
            </a:solidFill>
            <a:ln>
              <a:noFill/>
            </a:ln>
          </p:spPr>
        </p:sp>
        <p:sp>
          <p:nvSpPr>
            <p:cNvPr id="131" name="Google Shape;131;g2d92e72a877_1_0"/>
            <p:cNvSpPr txBox="1"/>
            <p:nvPr/>
          </p:nvSpPr>
          <p:spPr>
            <a:xfrm>
              <a:off x="12252883" y="3377626"/>
              <a:ext cx="2558100" cy="3231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2100">
                  <a:solidFill>
                    <a:srgbClr val="1566A8"/>
                  </a:solidFill>
                </a:rPr>
                <a:t>Flask API</a:t>
              </a:r>
              <a:endParaRPr/>
            </a:p>
          </p:txBody>
        </p:sp>
        <p:sp>
          <p:nvSpPr>
            <p:cNvPr id="132" name="Google Shape;132;g2d92e72a877_1_0"/>
            <p:cNvSpPr txBox="1"/>
            <p:nvPr/>
          </p:nvSpPr>
          <p:spPr>
            <a:xfrm>
              <a:off x="12420728" y="3929211"/>
              <a:ext cx="2222400" cy="863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1700">
                  <a:solidFill>
                    <a:srgbClr val="545454"/>
                  </a:solidFill>
                  <a:latin typeface="Lato"/>
                  <a:ea typeface="Lato"/>
                  <a:cs typeface="Lato"/>
                  <a:sym typeface="Lato"/>
                </a:rPr>
                <a:t>Processes user requests and returns recommendations</a:t>
              </a:r>
              <a:endParaRPr/>
            </a:p>
          </p:txBody>
        </p:sp>
      </p:grpSp>
      <p:grpSp>
        <p:nvGrpSpPr>
          <p:cNvPr id="133" name="Google Shape;133;g2d92e72a877_1_0"/>
          <p:cNvGrpSpPr/>
          <p:nvPr/>
        </p:nvGrpSpPr>
        <p:grpSpPr>
          <a:xfrm>
            <a:off x="3572857" y="5555279"/>
            <a:ext cx="8512288" cy="2346328"/>
            <a:chOff x="3561444" y="5723379"/>
            <a:chExt cx="8512288" cy="2346328"/>
          </a:xfrm>
        </p:grpSpPr>
        <p:sp>
          <p:nvSpPr>
            <p:cNvPr id="134" name="Google Shape;134;g2d92e72a877_1_0"/>
            <p:cNvSpPr/>
            <p:nvPr/>
          </p:nvSpPr>
          <p:spPr>
            <a:xfrm>
              <a:off x="3561444" y="5723379"/>
              <a:ext cx="2707260" cy="2346328"/>
            </a:xfrm>
            <a:custGeom>
              <a:rect b="b" l="l" r="r" t="t"/>
              <a:pathLst>
                <a:path extrusionOk="0" h="1248047" w="1269524">
                  <a:moveTo>
                    <a:pt x="0" y="0"/>
                  </a:moveTo>
                  <a:lnTo>
                    <a:pt x="1269524" y="0"/>
                  </a:lnTo>
                  <a:lnTo>
                    <a:pt x="1269524" y="1248047"/>
                  </a:lnTo>
                  <a:lnTo>
                    <a:pt x="0" y="1248047"/>
                  </a:lnTo>
                  <a:close/>
                </a:path>
              </a:pathLst>
            </a:custGeom>
            <a:solidFill>
              <a:srgbClr val="FFFFFF"/>
            </a:solidFill>
            <a:ln>
              <a:noFill/>
            </a:ln>
          </p:spPr>
        </p:sp>
        <p:sp>
          <p:nvSpPr>
            <p:cNvPr id="135" name="Google Shape;135;g2d92e72a877_1_0"/>
            <p:cNvSpPr txBox="1"/>
            <p:nvPr/>
          </p:nvSpPr>
          <p:spPr>
            <a:xfrm>
              <a:off x="3885699" y="6018725"/>
              <a:ext cx="2142600" cy="678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2100">
                  <a:solidFill>
                    <a:srgbClr val="1566A8"/>
                  </a:solidFill>
                </a:rPr>
                <a:t>Interest-Based Flow</a:t>
              </a:r>
              <a:endParaRPr/>
            </a:p>
          </p:txBody>
        </p:sp>
        <p:sp>
          <p:nvSpPr>
            <p:cNvPr id="136" name="Google Shape;136;g2d92e72a877_1_0"/>
            <p:cNvSpPr txBox="1"/>
            <p:nvPr/>
          </p:nvSpPr>
          <p:spPr>
            <a:xfrm>
              <a:off x="3845790" y="6781661"/>
              <a:ext cx="2222400" cy="562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1700">
                  <a:solidFill>
                    <a:srgbClr val="545454"/>
                  </a:solidFill>
                  <a:latin typeface="Lato"/>
                  <a:ea typeface="Lato"/>
                  <a:cs typeface="Lato"/>
                  <a:sym typeface="Lato"/>
                </a:rPr>
                <a:t>Matches landmarks to user interests using AI</a:t>
              </a:r>
              <a:endParaRPr/>
            </a:p>
          </p:txBody>
        </p:sp>
        <p:sp>
          <p:nvSpPr>
            <p:cNvPr id="137" name="Google Shape;137;g2d92e72a877_1_0"/>
            <p:cNvSpPr/>
            <p:nvPr/>
          </p:nvSpPr>
          <p:spPr>
            <a:xfrm>
              <a:off x="6501139" y="5723379"/>
              <a:ext cx="2707260" cy="2346328"/>
            </a:xfrm>
            <a:custGeom>
              <a:rect b="b" l="l" r="r" t="t"/>
              <a:pathLst>
                <a:path extrusionOk="0" h="1248047" w="1269524">
                  <a:moveTo>
                    <a:pt x="0" y="0"/>
                  </a:moveTo>
                  <a:lnTo>
                    <a:pt x="1269524" y="0"/>
                  </a:lnTo>
                  <a:lnTo>
                    <a:pt x="1269524" y="1248047"/>
                  </a:lnTo>
                  <a:lnTo>
                    <a:pt x="0" y="1248047"/>
                  </a:lnTo>
                  <a:close/>
                </a:path>
              </a:pathLst>
            </a:custGeom>
            <a:solidFill>
              <a:srgbClr val="FFFFFF"/>
            </a:solidFill>
            <a:ln>
              <a:noFill/>
            </a:ln>
          </p:spPr>
        </p:sp>
        <p:sp>
          <p:nvSpPr>
            <p:cNvPr id="138" name="Google Shape;138;g2d92e72a877_1_0"/>
            <p:cNvSpPr txBox="1"/>
            <p:nvPr/>
          </p:nvSpPr>
          <p:spPr>
            <a:xfrm>
              <a:off x="6575721" y="6018726"/>
              <a:ext cx="2558100" cy="678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2100">
                  <a:solidFill>
                    <a:srgbClr val="1566A8"/>
                  </a:solidFill>
                </a:rPr>
                <a:t>Invalid Request </a:t>
              </a:r>
              <a:endParaRPr sz="2100">
                <a:solidFill>
                  <a:srgbClr val="1566A8"/>
                </a:solidFill>
              </a:endParaRPr>
            </a:p>
            <a:p>
              <a:pPr indent="0" lvl="0" marL="0" marR="0" rtl="0" algn="ctr">
                <a:lnSpc>
                  <a:spcPct val="110000"/>
                </a:lnSpc>
                <a:spcBef>
                  <a:spcPts val="0"/>
                </a:spcBef>
                <a:spcAft>
                  <a:spcPts val="0"/>
                </a:spcAft>
                <a:buNone/>
              </a:pPr>
              <a:r>
                <a:rPr lang="en-US" sz="2100">
                  <a:solidFill>
                    <a:srgbClr val="1566A8"/>
                  </a:solidFill>
                </a:rPr>
                <a:t>Type</a:t>
              </a:r>
              <a:endParaRPr/>
            </a:p>
          </p:txBody>
        </p:sp>
        <p:sp>
          <p:nvSpPr>
            <p:cNvPr id="139" name="Google Shape;139;g2d92e72a877_1_0"/>
            <p:cNvSpPr txBox="1"/>
            <p:nvPr/>
          </p:nvSpPr>
          <p:spPr>
            <a:xfrm>
              <a:off x="6743565" y="6781661"/>
              <a:ext cx="2222400" cy="562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1700">
                  <a:solidFill>
                    <a:srgbClr val="545454"/>
                  </a:solidFill>
                  <a:latin typeface="Lato"/>
                  <a:ea typeface="Lato"/>
                  <a:cs typeface="Lato"/>
                  <a:sym typeface="Lato"/>
                </a:rPr>
                <a:t>Handles errors for unsupported requests</a:t>
              </a:r>
              <a:endParaRPr/>
            </a:p>
          </p:txBody>
        </p:sp>
        <p:sp>
          <p:nvSpPr>
            <p:cNvPr id="140" name="Google Shape;140;g2d92e72a877_1_0"/>
            <p:cNvSpPr/>
            <p:nvPr/>
          </p:nvSpPr>
          <p:spPr>
            <a:xfrm>
              <a:off x="9366473" y="5723379"/>
              <a:ext cx="2707260" cy="2346328"/>
            </a:xfrm>
            <a:custGeom>
              <a:rect b="b" l="l" r="r" t="t"/>
              <a:pathLst>
                <a:path extrusionOk="0" h="1248047" w="1269524">
                  <a:moveTo>
                    <a:pt x="0" y="0"/>
                  </a:moveTo>
                  <a:lnTo>
                    <a:pt x="1269524" y="0"/>
                  </a:lnTo>
                  <a:lnTo>
                    <a:pt x="1269524" y="1248047"/>
                  </a:lnTo>
                  <a:lnTo>
                    <a:pt x="0" y="1248047"/>
                  </a:lnTo>
                  <a:close/>
                </a:path>
              </a:pathLst>
            </a:custGeom>
            <a:solidFill>
              <a:srgbClr val="FFFFFF"/>
            </a:solidFill>
            <a:ln>
              <a:noFill/>
            </a:ln>
          </p:spPr>
        </p:sp>
        <p:sp>
          <p:nvSpPr>
            <p:cNvPr id="141" name="Google Shape;141;g2d92e72a877_1_0"/>
            <p:cNvSpPr txBox="1"/>
            <p:nvPr/>
          </p:nvSpPr>
          <p:spPr>
            <a:xfrm>
              <a:off x="9452196" y="6018726"/>
              <a:ext cx="2558100" cy="3231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2100">
                  <a:solidFill>
                    <a:srgbClr val="1566A8"/>
                  </a:solidFill>
                </a:rPr>
                <a:t>Helper Functions</a:t>
              </a:r>
              <a:endParaRPr/>
            </a:p>
          </p:txBody>
        </p:sp>
        <p:sp>
          <p:nvSpPr>
            <p:cNvPr id="142" name="Google Shape;142;g2d92e72a877_1_0"/>
            <p:cNvSpPr txBox="1"/>
            <p:nvPr/>
          </p:nvSpPr>
          <p:spPr>
            <a:xfrm>
              <a:off x="9608690" y="6631211"/>
              <a:ext cx="2222400" cy="863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1700">
                  <a:solidFill>
                    <a:srgbClr val="545454"/>
                  </a:solidFill>
                  <a:latin typeface="Lato"/>
                  <a:ea typeface="Lato"/>
                  <a:cs typeface="Lato"/>
                  <a:sym typeface="Lato"/>
                </a:rPr>
                <a:t>Supports text normalization and weather retrieval.</a:t>
              </a:r>
              <a:endParaRPr/>
            </a:p>
          </p:txBody>
        </p:sp>
      </p:grpSp>
      <p:grpSp>
        <p:nvGrpSpPr>
          <p:cNvPr id="143" name="Google Shape;143;g2d92e72a877_1_0"/>
          <p:cNvGrpSpPr/>
          <p:nvPr/>
        </p:nvGrpSpPr>
        <p:grpSpPr>
          <a:xfrm>
            <a:off x="12265494" y="5555279"/>
            <a:ext cx="2707260" cy="2346328"/>
            <a:chOff x="5005244" y="5723379"/>
            <a:chExt cx="2707260" cy="2346328"/>
          </a:xfrm>
        </p:grpSpPr>
        <p:sp>
          <p:nvSpPr>
            <p:cNvPr id="144" name="Google Shape;144;g2d92e72a877_1_0"/>
            <p:cNvSpPr/>
            <p:nvPr/>
          </p:nvSpPr>
          <p:spPr>
            <a:xfrm>
              <a:off x="5005244" y="5723379"/>
              <a:ext cx="2707260" cy="2346328"/>
            </a:xfrm>
            <a:custGeom>
              <a:rect b="b" l="l" r="r" t="t"/>
              <a:pathLst>
                <a:path extrusionOk="0" h="1248047" w="1269524">
                  <a:moveTo>
                    <a:pt x="0" y="0"/>
                  </a:moveTo>
                  <a:lnTo>
                    <a:pt x="1269524" y="0"/>
                  </a:lnTo>
                  <a:lnTo>
                    <a:pt x="1269524" y="1248047"/>
                  </a:lnTo>
                  <a:lnTo>
                    <a:pt x="0" y="1248047"/>
                  </a:lnTo>
                  <a:close/>
                </a:path>
              </a:pathLst>
            </a:custGeom>
            <a:solidFill>
              <a:srgbClr val="FFFFFF"/>
            </a:solidFill>
            <a:ln>
              <a:noFill/>
            </a:ln>
          </p:spPr>
        </p:sp>
        <p:sp>
          <p:nvSpPr>
            <p:cNvPr id="145" name="Google Shape;145;g2d92e72a877_1_0"/>
            <p:cNvSpPr txBox="1"/>
            <p:nvPr/>
          </p:nvSpPr>
          <p:spPr>
            <a:xfrm>
              <a:off x="5329499" y="5985450"/>
              <a:ext cx="2142600" cy="3231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2100">
                  <a:solidFill>
                    <a:srgbClr val="1566A8"/>
                  </a:solidFill>
                </a:rPr>
                <a:t>Streamlit</a:t>
              </a:r>
              <a:endParaRPr/>
            </a:p>
          </p:txBody>
        </p:sp>
        <p:sp>
          <p:nvSpPr>
            <p:cNvPr id="146" name="Google Shape;146;g2d92e72a877_1_0"/>
            <p:cNvSpPr txBox="1"/>
            <p:nvPr/>
          </p:nvSpPr>
          <p:spPr>
            <a:xfrm>
              <a:off x="5289590" y="6781661"/>
              <a:ext cx="2222400" cy="261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1700">
                  <a:solidFill>
                    <a:srgbClr val="545454"/>
                  </a:solidFill>
                  <a:latin typeface="Lato"/>
                  <a:ea typeface="Lato"/>
                  <a:cs typeface="Lato"/>
                  <a:sym typeface="Lato"/>
                </a:rPr>
                <a:t>Testing UI and retrieval</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nvSpPr>
        <p:spPr>
          <a:xfrm>
            <a:off x="1602700" y="268500"/>
            <a:ext cx="2770800" cy="9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"landmarks":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"name":,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"summary":</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"latitude":</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"longitude":</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"embedding":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"municipalities":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"name":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"summary":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"coordinates":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"latitude":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"longitude":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"image_url":,</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"embedding":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"newspapers":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"date":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"headline":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"content":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"topic":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"embedding</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152" name="Google Shape;152;p3"/>
          <p:cNvSpPr txBox="1"/>
          <p:nvPr/>
        </p:nvSpPr>
        <p:spPr>
          <a:xfrm>
            <a:off x="5028650" y="786000"/>
            <a:ext cx="11875200" cy="19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200">
                <a:solidFill>
                  <a:schemeClr val="dk1"/>
                </a:solidFill>
                <a:latin typeface="Calibri"/>
                <a:ea typeface="Calibri"/>
                <a:cs typeface="Calibri"/>
                <a:sym typeface="Calibri"/>
              </a:rPr>
              <a:t>The Data Structure</a:t>
            </a:r>
            <a:endParaRPr sz="5200">
              <a:solidFill>
                <a:schemeClr val="dk1"/>
              </a:solidFill>
              <a:latin typeface="Calibri"/>
              <a:ea typeface="Calibri"/>
              <a:cs typeface="Calibri"/>
              <a:sym typeface="Calibri"/>
            </a:endParaRPr>
          </a:p>
          <a:p>
            <a:pPr indent="0" lvl="0" marL="0" rtl="0" algn="l">
              <a:spcBef>
                <a:spcPts val="0"/>
              </a:spcBef>
              <a:spcAft>
                <a:spcPts val="0"/>
              </a:spcAft>
              <a:buNone/>
            </a:pPr>
            <a:r>
              <a:rPr lang="en-US" sz="3000">
                <a:solidFill>
                  <a:schemeClr val="dk1"/>
                </a:solidFill>
                <a:latin typeface="Calibri"/>
                <a:ea typeface="Calibri"/>
                <a:cs typeface="Calibri"/>
                <a:sym typeface="Calibri"/>
              </a:rPr>
              <a:t>A lot of our efforts went to cleaning and organizing the data, some persistent issues we found were unicode and encoding errors. </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p:txBody>
      </p:sp>
      <p:pic>
        <p:nvPicPr>
          <p:cNvPr id="153" name="Google Shape;153;p3"/>
          <p:cNvPicPr preferRelativeResize="0"/>
          <p:nvPr/>
        </p:nvPicPr>
        <p:blipFill rotWithShape="1">
          <a:blip r:embed="rId3">
            <a:alphaModFix/>
          </a:blip>
          <a:srcRect b="0" l="0" r="0" t="0"/>
          <a:stretch/>
        </p:blipFill>
        <p:spPr>
          <a:xfrm>
            <a:off x="5371825" y="3054250"/>
            <a:ext cx="12916175" cy="723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d92e72a877_2_65"/>
          <p:cNvSpPr txBox="1"/>
          <p:nvPr/>
        </p:nvSpPr>
        <p:spPr>
          <a:xfrm>
            <a:off x="9158616" y="2670823"/>
            <a:ext cx="7506900" cy="923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6000">
                <a:solidFill>
                  <a:srgbClr val="1566A8"/>
                </a:solidFill>
              </a:rPr>
              <a:t>User Interface</a:t>
            </a:r>
            <a:endParaRPr/>
          </a:p>
        </p:txBody>
      </p:sp>
      <p:sp>
        <p:nvSpPr>
          <p:cNvPr id="159" name="Google Shape;159;g2d92e72a877_2_65"/>
          <p:cNvSpPr txBox="1"/>
          <p:nvPr/>
        </p:nvSpPr>
        <p:spPr>
          <a:xfrm>
            <a:off x="9209793" y="3642318"/>
            <a:ext cx="4268400" cy="3231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1" lang="en-US" sz="2100">
                <a:solidFill>
                  <a:srgbClr val="128AA8"/>
                </a:solidFill>
              </a:rPr>
              <a:t>Flask + Streamlit</a:t>
            </a:r>
            <a:endParaRPr i="1"/>
          </a:p>
        </p:txBody>
      </p:sp>
      <p:sp>
        <p:nvSpPr>
          <p:cNvPr id="160" name="Google Shape;160;g2d92e72a877_2_65"/>
          <p:cNvSpPr txBox="1"/>
          <p:nvPr/>
        </p:nvSpPr>
        <p:spPr>
          <a:xfrm>
            <a:off x="9209789" y="5457961"/>
            <a:ext cx="8479800" cy="1693200"/>
          </a:xfrm>
          <a:prstGeom prst="rect">
            <a:avLst/>
          </a:prstGeom>
          <a:noFill/>
          <a:ln>
            <a:noFill/>
          </a:ln>
        </p:spPr>
        <p:txBody>
          <a:bodyPr anchorCtr="0" anchor="t" bIns="0" lIns="0" spcFirstLastPara="1" rIns="0" wrap="square" tIns="0">
            <a:spAutoFit/>
          </a:bodyPr>
          <a:lstStyle/>
          <a:p>
            <a:pPr indent="-215900" lvl="1" marL="431801" marR="0" rtl="0" algn="l">
              <a:lnSpc>
                <a:spcPct val="150000"/>
              </a:lnSpc>
              <a:spcBef>
                <a:spcPts val="0"/>
              </a:spcBef>
              <a:spcAft>
                <a:spcPts val="0"/>
              </a:spcAft>
              <a:buClr>
                <a:srgbClr val="545454"/>
              </a:buClr>
              <a:buSzPts val="2000"/>
              <a:buFont typeface="Lato"/>
              <a:buChar char="•"/>
            </a:pPr>
            <a:r>
              <a:rPr lang="en-US" sz="2000">
                <a:solidFill>
                  <a:srgbClr val="545454"/>
                </a:solidFill>
                <a:latin typeface="Lato"/>
                <a:ea typeface="Lato"/>
                <a:cs typeface="Lato"/>
                <a:sym typeface="Lato"/>
              </a:rPr>
              <a:t>Link Flask API to Stream It's34 interface</a:t>
            </a:r>
            <a:endParaRPr sz="2000">
              <a:solidFill>
                <a:srgbClr val="545454"/>
              </a:solidFill>
              <a:latin typeface="Lato"/>
              <a:ea typeface="Lato"/>
              <a:cs typeface="Lato"/>
              <a:sym typeface="Lato"/>
            </a:endParaRPr>
          </a:p>
          <a:p>
            <a:pPr indent="-215900" lvl="1" marL="431801" marR="0" rtl="0" algn="l">
              <a:lnSpc>
                <a:spcPct val="150000"/>
              </a:lnSpc>
              <a:spcBef>
                <a:spcPts val="0"/>
              </a:spcBef>
              <a:spcAft>
                <a:spcPts val="0"/>
              </a:spcAft>
              <a:buClr>
                <a:srgbClr val="545454"/>
              </a:buClr>
              <a:buSzPts val="2000"/>
              <a:buFont typeface="Lato"/>
              <a:buChar char="•"/>
            </a:pPr>
            <a:r>
              <a:rPr lang="en-US" sz="2000">
                <a:solidFill>
                  <a:srgbClr val="545454"/>
                </a:solidFill>
                <a:latin typeface="Lato"/>
                <a:ea typeface="Lato"/>
                <a:cs typeface="Lato"/>
                <a:sym typeface="Lato"/>
              </a:rPr>
              <a:t>Provide real-time recommendations</a:t>
            </a:r>
            <a:endParaRPr sz="2000">
              <a:solidFill>
                <a:srgbClr val="545454"/>
              </a:solidFill>
              <a:latin typeface="Lato"/>
              <a:ea typeface="Lato"/>
              <a:cs typeface="Lato"/>
              <a:sym typeface="Lato"/>
            </a:endParaRPr>
          </a:p>
          <a:p>
            <a:pPr indent="-215900" lvl="1" marL="431801" marR="0" rtl="0" algn="l">
              <a:lnSpc>
                <a:spcPct val="150000"/>
              </a:lnSpc>
              <a:spcBef>
                <a:spcPts val="0"/>
              </a:spcBef>
              <a:spcAft>
                <a:spcPts val="0"/>
              </a:spcAft>
              <a:buClr>
                <a:srgbClr val="545454"/>
              </a:buClr>
              <a:buSzPts val="2000"/>
              <a:buFont typeface="Lato"/>
              <a:buChar char="•"/>
            </a:pPr>
            <a:r>
              <a:rPr lang="en-US" sz="2000">
                <a:solidFill>
                  <a:srgbClr val="545454"/>
                </a:solidFill>
                <a:latin typeface="Lato"/>
                <a:ea typeface="Lato"/>
                <a:cs typeface="Lato"/>
                <a:sym typeface="Lato"/>
              </a:rPr>
              <a:t>Formatting responses for display</a:t>
            </a:r>
            <a:endParaRPr sz="2000">
              <a:solidFill>
                <a:srgbClr val="545454"/>
              </a:solidFill>
              <a:latin typeface="Lato"/>
              <a:ea typeface="Lato"/>
              <a:cs typeface="Lato"/>
              <a:sym typeface="Lato"/>
            </a:endParaRPr>
          </a:p>
          <a:p>
            <a:pPr indent="-215900" lvl="1" marL="431801" marR="0" rtl="0" algn="l">
              <a:lnSpc>
                <a:spcPct val="150000"/>
              </a:lnSpc>
              <a:spcBef>
                <a:spcPts val="0"/>
              </a:spcBef>
              <a:spcAft>
                <a:spcPts val="0"/>
              </a:spcAft>
              <a:buClr>
                <a:srgbClr val="545454"/>
              </a:buClr>
              <a:buSzPts val="2000"/>
              <a:buFont typeface="Lato"/>
              <a:buChar char="•"/>
            </a:pPr>
            <a:r>
              <a:rPr lang="en-US" sz="2000">
                <a:solidFill>
                  <a:srgbClr val="545454"/>
                </a:solidFill>
                <a:latin typeface="Lato"/>
                <a:ea typeface="Lato"/>
                <a:cs typeface="Lato"/>
                <a:sym typeface="Lato"/>
              </a:rPr>
              <a:t>Ensuring smooth data flow between the back-end and the front-end</a:t>
            </a:r>
            <a:endParaRPr sz="2000">
              <a:solidFill>
                <a:srgbClr val="545454"/>
              </a:solidFill>
              <a:latin typeface="Lato"/>
              <a:ea typeface="Lato"/>
              <a:cs typeface="Lato"/>
              <a:sym typeface="Lato"/>
            </a:endParaRPr>
          </a:p>
        </p:txBody>
      </p:sp>
      <p:sp>
        <p:nvSpPr>
          <p:cNvPr id="161" name="Google Shape;161;g2d92e72a877_2_65"/>
          <p:cNvSpPr txBox="1"/>
          <p:nvPr/>
        </p:nvSpPr>
        <p:spPr>
          <a:xfrm>
            <a:off x="9168141" y="4673069"/>
            <a:ext cx="8309100" cy="307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000">
                <a:solidFill>
                  <a:srgbClr val="545454"/>
                </a:solidFill>
                <a:latin typeface="Lato"/>
                <a:ea typeface="Lato"/>
                <a:cs typeface="Lato"/>
                <a:sym typeface="Lato"/>
              </a:rPr>
              <a:t>Established a seamless API connection, enabling user-friendly interactions.</a:t>
            </a:r>
            <a:endParaRPr/>
          </a:p>
        </p:txBody>
      </p:sp>
      <p:pic>
        <p:nvPicPr>
          <p:cNvPr id="162" name="Google Shape;162;g2d92e72a877_2_65"/>
          <p:cNvPicPr preferRelativeResize="0"/>
          <p:nvPr/>
        </p:nvPicPr>
        <p:blipFill>
          <a:blip r:embed="rId3">
            <a:alphaModFix/>
          </a:blip>
          <a:stretch>
            <a:fillRect/>
          </a:stretch>
        </p:blipFill>
        <p:spPr>
          <a:xfrm>
            <a:off x="528250" y="2894850"/>
            <a:ext cx="8141177" cy="5095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g2d92e72a877_2_95"/>
          <p:cNvPicPr preferRelativeResize="0"/>
          <p:nvPr/>
        </p:nvPicPr>
        <p:blipFill>
          <a:blip r:embed="rId3">
            <a:alphaModFix/>
          </a:blip>
          <a:stretch>
            <a:fillRect/>
          </a:stretch>
        </p:blipFill>
        <p:spPr>
          <a:xfrm>
            <a:off x="2143612" y="2326450"/>
            <a:ext cx="13689851" cy="6918450"/>
          </a:xfrm>
          <a:prstGeom prst="rect">
            <a:avLst/>
          </a:prstGeom>
          <a:noFill/>
          <a:ln>
            <a:noFill/>
          </a:ln>
        </p:spPr>
      </p:pic>
      <p:sp>
        <p:nvSpPr>
          <p:cNvPr id="168" name="Google Shape;168;g2d92e72a877_2_95"/>
          <p:cNvSpPr txBox="1"/>
          <p:nvPr/>
        </p:nvSpPr>
        <p:spPr>
          <a:xfrm>
            <a:off x="5459538" y="640686"/>
            <a:ext cx="7368900" cy="11544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7500">
                <a:solidFill>
                  <a:srgbClr val="1566A8"/>
                </a:solidFill>
              </a:rPr>
              <a:t>Sample Output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2d92e72a877_0_0"/>
          <p:cNvPicPr preferRelativeResize="0"/>
          <p:nvPr/>
        </p:nvPicPr>
        <p:blipFill rotWithShape="1">
          <a:blip r:embed="rId3">
            <a:alphaModFix/>
          </a:blip>
          <a:srcRect b="0" l="23357" r="23362" t="0"/>
          <a:stretch/>
        </p:blipFill>
        <p:spPr>
          <a:xfrm>
            <a:off x="10066703" y="0"/>
            <a:ext cx="8221298" cy="10286999"/>
          </a:xfrm>
          <a:prstGeom prst="rect">
            <a:avLst/>
          </a:prstGeom>
          <a:noFill/>
          <a:ln>
            <a:noFill/>
          </a:ln>
        </p:spPr>
      </p:pic>
      <p:sp>
        <p:nvSpPr>
          <p:cNvPr id="174" name="Google Shape;174;g2d92e72a877_0_0"/>
          <p:cNvSpPr/>
          <p:nvPr/>
        </p:nvSpPr>
        <p:spPr>
          <a:xfrm>
            <a:off x="11960440" y="2128500"/>
            <a:ext cx="4433136" cy="6029066"/>
          </a:xfrm>
          <a:custGeom>
            <a:rect b="b" l="l" r="r" t="t"/>
            <a:pathLst>
              <a:path extrusionOk="0" h="2061219" w="1515602">
                <a:moveTo>
                  <a:pt x="0" y="0"/>
                </a:moveTo>
                <a:lnTo>
                  <a:pt x="1515602" y="0"/>
                </a:lnTo>
                <a:lnTo>
                  <a:pt x="1515602" y="2061219"/>
                </a:lnTo>
                <a:lnTo>
                  <a:pt x="0" y="2061219"/>
                </a:lnTo>
                <a:close/>
              </a:path>
            </a:pathLst>
          </a:custGeom>
          <a:solidFill>
            <a:srgbClr val="FFFFFF"/>
          </a:solidFill>
          <a:ln>
            <a:noFill/>
          </a:ln>
        </p:spPr>
      </p:sp>
      <p:pic>
        <p:nvPicPr>
          <p:cNvPr id="175" name="Google Shape;175;g2d92e72a877_0_0"/>
          <p:cNvPicPr preferRelativeResize="0"/>
          <p:nvPr/>
        </p:nvPicPr>
        <p:blipFill rotWithShape="1">
          <a:blip r:embed="rId4">
            <a:alphaModFix/>
          </a:blip>
          <a:srcRect b="0" l="45290" r="2320" t="0"/>
          <a:stretch/>
        </p:blipFill>
        <p:spPr>
          <a:xfrm>
            <a:off x="12100061" y="2271234"/>
            <a:ext cx="4154583" cy="5744531"/>
          </a:xfrm>
          <a:prstGeom prst="rect">
            <a:avLst/>
          </a:prstGeom>
          <a:noFill/>
          <a:ln>
            <a:noFill/>
          </a:ln>
        </p:spPr>
      </p:pic>
      <p:sp>
        <p:nvSpPr>
          <p:cNvPr id="176" name="Google Shape;176;g2d92e72a877_0_0"/>
          <p:cNvSpPr/>
          <p:nvPr/>
        </p:nvSpPr>
        <p:spPr>
          <a:xfrm>
            <a:off x="16866452" y="757227"/>
            <a:ext cx="392848" cy="97855"/>
          </a:xfrm>
          <a:custGeom>
            <a:rect b="b" l="l" r="r" t="t"/>
            <a:pathLst>
              <a:path extrusionOk="0" h="97855" w="392848">
                <a:moveTo>
                  <a:pt x="0" y="0"/>
                </a:moveTo>
                <a:lnTo>
                  <a:pt x="392848" y="0"/>
                </a:lnTo>
                <a:lnTo>
                  <a:pt x="392848" y="97855"/>
                </a:lnTo>
                <a:lnTo>
                  <a:pt x="0" y="97855"/>
                </a:lnTo>
                <a:lnTo>
                  <a:pt x="0" y="0"/>
                </a:lnTo>
                <a:close/>
              </a:path>
            </a:pathLst>
          </a:custGeom>
          <a:blipFill rotWithShape="1">
            <a:blip r:embed="rId5">
              <a:alphaModFix/>
            </a:blip>
            <a:stretch>
              <a:fillRect b="0" l="0" r="0" t="0"/>
            </a:stretch>
          </a:blipFill>
          <a:ln>
            <a:noFill/>
          </a:ln>
        </p:spPr>
      </p:sp>
      <p:sp>
        <p:nvSpPr>
          <p:cNvPr id="177" name="Google Shape;177;g2d92e72a877_0_0"/>
          <p:cNvSpPr txBox="1"/>
          <p:nvPr/>
        </p:nvSpPr>
        <p:spPr>
          <a:xfrm>
            <a:off x="1172852" y="757225"/>
            <a:ext cx="6798300" cy="1939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6000">
                <a:solidFill>
                  <a:srgbClr val="1566A8"/>
                </a:solidFill>
              </a:rPr>
              <a:t>Future Enhancements</a:t>
            </a:r>
            <a:endParaRPr/>
          </a:p>
        </p:txBody>
      </p:sp>
      <p:sp>
        <p:nvSpPr>
          <p:cNvPr id="178" name="Google Shape;178;g2d92e72a877_0_0"/>
          <p:cNvSpPr txBox="1"/>
          <p:nvPr/>
        </p:nvSpPr>
        <p:spPr>
          <a:xfrm>
            <a:off x="1172842" y="3529212"/>
            <a:ext cx="6237300" cy="4002000"/>
          </a:xfrm>
          <a:prstGeom prst="rect">
            <a:avLst/>
          </a:prstGeom>
          <a:noFill/>
          <a:ln>
            <a:noFill/>
          </a:ln>
        </p:spPr>
        <p:txBody>
          <a:bodyPr anchorCtr="0" anchor="t" bIns="0" lIns="0" spcFirstLastPara="1" rIns="0" wrap="square" tIns="0">
            <a:spAutoFit/>
          </a:bodyPr>
          <a:lstStyle/>
          <a:p>
            <a:pPr indent="-355600" lvl="0" marL="457200" marR="0" rtl="0" algn="l">
              <a:lnSpc>
                <a:spcPct val="150000"/>
              </a:lnSpc>
              <a:spcBef>
                <a:spcPts val="0"/>
              </a:spcBef>
              <a:spcAft>
                <a:spcPts val="0"/>
              </a:spcAft>
              <a:buClr>
                <a:srgbClr val="545454"/>
              </a:buClr>
              <a:buSzPts val="2000"/>
              <a:buFont typeface="Lato"/>
              <a:buChar char="●"/>
            </a:pPr>
            <a:r>
              <a:rPr b="1" lang="en-US" sz="2000">
                <a:solidFill>
                  <a:srgbClr val="545454"/>
                </a:solidFill>
                <a:latin typeface="Lato"/>
                <a:ea typeface="Lato"/>
                <a:cs typeface="Lato"/>
                <a:sym typeface="Lato"/>
              </a:rPr>
              <a:t>User Authentication</a:t>
            </a:r>
            <a:endParaRPr b="1"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b="1" lang="en-US" sz="2000">
                <a:solidFill>
                  <a:srgbClr val="545454"/>
                </a:solidFill>
                <a:latin typeface="Lato"/>
                <a:ea typeface="Lato"/>
                <a:cs typeface="Lato"/>
                <a:sym typeface="Lato"/>
              </a:rPr>
              <a:t>Creating an Account</a:t>
            </a:r>
            <a:endParaRPr b="1"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b="1" lang="en-US" sz="2000">
                <a:solidFill>
                  <a:srgbClr val="545454"/>
                </a:solidFill>
                <a:latin typeface="Lato"/>
                <a:ea typeface="Lato"/>
                <a:cs typeface="Lato"/>
                <a:sym typeface="Lato"/>
              </a:rPr>
              <a:t>AI-Based </a:t>
            </a:r>
            <a:r>
              <a:rPr b="1" lang="en-US" sz="2000">
                <a:solidFill>
                  <a:srgbClr val="545454"/>
                </a:solidFill>
                <a:latin typeface="Lato"/>
                <a:ea typeface="Lato"/>
                <a:cs typeface="Lato"/>
                <a:sym typeface="Lato"/>
              </a:rPr>
              <a:t>Recommendation</a:t>
            </a:r>
            <a:r>
              <a:rPr b="1" lang="en-US" sz="2000">
                <a:solidFill>
                  <a:srgbClr val="545454"/>
                </a:solidFill>
                <a:latin typeface="Lato"/>
                <a:ea typeface="Lato"/>
                <a:cs typeface="Lato"/>
                <a:sym typeface="Lato"/>
              </a:rPr>
              <a:t> Enhancements</a:t>
            </a:r>
            <a:endParaRPr b="1"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b="1" lang="en-US" sz="2000">
                <a:solidFill>
                  <a:srgbClr val="545454"/>
                </a:solidFill>
                <a:latin typeface="Lato"/>
                <a:ea typeface="Lato"/>
                <a:cs typeface="Lato"/>
                <a:sym typeface="Lato"/>
              </a:rPr>
              <a:t>Booking Integrations</a:t>
            </a:r>
            <a:endParaRPr b="1"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b="1" lang="en-US" sz="2000">
                <a:solidFill>
                  <a:srgbClr val="545454"/>
                </a:solidFill>
                <a:latin typeface="Lato"/>
                <a:ea typeface="Lato"/>
                <a:cs typeface="Lato"/>
                <a:sym typeface="Lato"/>
              </a:rPr>
              <a:t>Social Sharing</a:t>
            </a:r>
            <a:endParaRPr b="1"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b="1" lang="en-US" sz="2000">
                <a:solidFill>
                  <a:srgbClr val="545454"/>
                </a:solidFill>
                <a:latin typeface="Lato"/>
                <a:ea typeface="Lato"/>
                <a:cs typeface="Lato"/>
                <a:sym typeface="Lato"/>
              </a:rPr>
              <a:t>Translation Capabilities</a:t>
            </a:r>
            <a:endParaRPr b="1"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b="1" lang="en-US" sz="2000">
                <a:solidFill>
                  <a:srgbClr val="545454"/>
                </a:solidFill>
                <a:latin typeface="Lato"/>
                <a:ea typeface="Lato"/>
                <a:cs typeface="Lato"/>
                <a:sym typeface="Lato"/>
              </a:rPr>
              <a:t>Map Integration</a:t>
            </a:r>
            <a:endParaRPr b="1"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b="1" lang="en-US" sz="2000">
                <a:solidFill>
                  <a:srgbClr val="545454"/>
                </a:solidFill>
                <a:latin typeface="Lato"/>
                <a:ea typeface="Lato"/>
                <a:cs typeface="Lato"/>
                <a:sym typeface="Lato"/>
              </a:rPr>
              <a:t>User Testing</a:t>
            </a:r>
            <a:endParaRPr b="1" sz="2000">
              <a:solidFill>
                <a:srgbClr val="545454"/>
              </a:solidFill>
              <a:latin typeface="Lato"/>
              <a:ea typeface="Lato"/>
              <a:cs typeface="Lato"/>
              <a:sym typeface="Lato"/>
            </a:endParaRPr>
          </a:p>
          <a:p>
            <a:pPr indent="-355600" lvl="0" marL="457200" marR="0" rtl="0" algn="l">
              <a:lnSpc>
                <a:spcPct val="150000"/>
              </a:lnSpc>
              <a:spcBef>
                <a:spcPts val="0"/>
              </a:spcBef>
              <a:spcAft>
                <a:spcPts val="0"/>
              </a:spcAft>
              <a:buClr>
                <a:srgbClr val="545454"/>
              </a:buClr>
              <a:buSzPts val="2000"/>
              <a:buFont typeface="Lato"/>
              <a:buChar char="●"/>
            </a:pPr>
            <a:r>
              <a:rPr b="1" lang="en-US" sz="2000">
                <a:solidFill>
                  <a:srgbClr val="545454"/>
                </a:solidFill>
                <a:latin typeface="Lato"/>
                <a:ea typeface="Lato"/>
                <a:cs typeface="Lato"/>
                <a:sym typeface="Lato"/>
              </a:rPr>
              <a:t>Email and Calendar integration</a:t>
            </a:r>
            <a:endParaRPr b="1" sz="2000">
              <a:solidFill>
                <a:srgbClr val="545454"/>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9"/>
          <p:cNvPicPr preferRelativeResize="0"/>
          <p:nvPr/>
        </p:nvPicPr>
        <p:blipFill>
          <a:blip r:embed="rId3">
            <a:alphaModFix/>
          </a:blip>
          <a:stretch>
            <a:fillRect/>
          </a:stretch>
        </p:blipFill>
        <p:spPr>
          <a:xfrm>
            <a:off x="7585213" y="585788"/>
            <a:ext cx="8677275" cy="9115425"/>
          </a:xfrm>
          <a:prstGeom prst="rect">
            <a:avLst/>
          </a:prstGeom>
          <a:noFill/>
          <a:ln>
            <a:noFill/>
          </a:ln>
        </p:spPr>
      </p:pic>
      <p:sp>
        <p:nvSpPr>
          <p:cNvPr id="184" name="Google Shape;184;p9"/>
          <p:cNvSpPr txBox="1"/>
          <p:nvPr/>
        </p:nvSpPr>
        <p:spPr>
          <a:xfrm>
            <a:off x="2025500" y="2995813"/>
            <a:ext cx="5197800" cy="4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Streamlit implementation </a:t>
            </a:r>
            <a:endParaRPr b="1" sz="35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We were able to test the effectiveness of our RAG system and embeddings.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So far it has been able to display images when the URL is present in the dataset.</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